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10287000" cx="18288000"/>
  <p:notesSz cx="6858000" cy="9144000"/>
  <p:embeddedFontLst>
    <p:embeddedFont>
      <p:font typeface="Poppins"/>
      <p:bold r:id="rId55"/>
      <p:boldItalic r:id="rId56"/>
    </p:embeddedFont>
    <p:embeddedFont>
      <p:font typeface="Open Sans"/>
      <p:bold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B4EA97-7F29-409C-9539-2E6B500E22F4}">
  <a:tblStyle styleId="{E6B4EA97-7F29-409C-9539-2E6B500E22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oppins-bold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OpenSans-bold.fntdata"/><Relationship Id="rId12" Type="http://schemas.openxmlformats.org/officeDocument/2006/relationships/slide" Target="slides/slide6.xml"/><Relationship Id="rId56" Type="http://schemas.openxmlformats.org/officeDocument/2006/relationships/font" Target="fonts/Poppi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d6a6f2a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0d6a6f2acf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d6a6f2ac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0d6a6f2acf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d6a6f2ac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0d6a6f2acf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d6a6f2ac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0d6a6f2acf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d6a6f2ac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0d6a6f2acf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d6a6f2ac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0d6a6f2acf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d6a6f2ac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0d6a6f2acf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d6a6f2ac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0d6a6f2acf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5f9632f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15f9632f46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5f9632f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15f9632f46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5f9632f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15f9632f46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d6a6f2ac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0d6a6f2acf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5f9632f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15f9632f46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d6a6f2ac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0d6a6f2acf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5f9632f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15f9632f46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5f9632f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15f9632f46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d6a6f2ac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0d6a6f2acf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5f9632f4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15f9632f46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d6a6f2ac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0d6a6f2acf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5f9632f4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15f9632f46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d6a6f2ac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0d6a6f2acf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5f9632f4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15f9632f46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5f9632f4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15f9632f46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15f9632f4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15f9632f46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d6a6f2ac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0d6a6f2acf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0d6a6f2ac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0d6a6f2acf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d6a6f2ac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0d6a6f2acf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0d6a6f2ac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30d6a6f2acf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64b932d5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3164b932d5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0d6a6f2ac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0d6a6f2acf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d6a6f2ac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0d6a6f2acf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d6a6f2a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0d6a6f2ac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5880497" y="-1884758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10700147" y="2934892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699146" y="-894158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334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indent="-4953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indent="-4572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indent="-4191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4191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953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8.jp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21.jp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jpg"/><Relationship Id="rId5" Type="http://schemas.openxmlformats.org/officeDocument/2006/relationships/image" Target="../media/image7.jpg"/><Relationship Id="rId6" Type="http://schemas.openxmlformats.org/officeDocument/2006/relationships/image" Target="../media/image2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9.jpg"/><Relationship Id="rId5" Type="http://schemas.openxmlformats.org/officeDocument/2006/relationships/image" Target="../media/image8.jpg"/><Relationship Id="rId6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hyperlink" Target="https://github.com/htmw/2024F-Visionary-Techs/wiki" TargetMode="External"/><Relationship Id="rId5" Type="http://schemas.openxmlformats.org/officeDocument/2006/relationships/hyperlink" Target="https://github.com/htmw/2024F-Visionary-Techs/wiki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github.com/htmw/2024F-Visionary-Techs/wiki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34.jp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1477666">
            <a:off x="7061477" y="795681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2057400" y="1638300"/>
            <a:ext cx="13424514" cy="4237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1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DestinEase</a:t>
            </a:r>
            <a:endParaRPr/>
          </a:p>
          <a:p>
            <a:pPr indent="0" lvl="0" marL="0" marR="0" rtl="0" algn="ctr">
              <a:lnSpc>
                <a:spcPct val="366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Travel advisor App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990600" y="7630107"/>
            <a:ext cx="5105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Team: Visionary Techs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CS-691-Capstone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2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6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00217" marR="0" rtl="0" algn="just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7465032" y="1371358"/>
            <a:ext cx="5332412" cy="643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29 Years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Barcelona, Spain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Female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Travel Vlogger &amp; Social Media Influencer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Advanced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ke outline" id="203" name="Google Shape;20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5446" y="1965839"/>
            <a:ext cx="946243" cy="626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outline" id="204" name="Google Shape;20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9600" y="2677908"/>
            <a:ext cx="655293" cy="65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le outline" id="205" name="Google Shape;20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8993" y="3348606"/>
            <a:ext cx="681037" cy="598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iefcase outline" id="206" name="Google Shape;206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3767" y="3964589"/>
            <a:ext cx="579934" cy="6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2098675" y="6925511"/>
            <a:ext cx="2490787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Isabella Cruz</a:t>
            </a:r>
            <a:endParaRPr/>
          </a:p>
        </p:txBody>
      </p:sp>
      <p:pic>
        <p:nvPicPr>
          <p:cNvPr descr="Internet Of Things outline" id="208" name="Google Shape;20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82164" y="5215277"/>
            <a:ext cx="755212" cy="57958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11473300" y="748505"/>
            <a:ext cx="6446838" cy="8145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254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39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frequently to exotic locations, documenting her experiences for her YouTube channel and Instagram followers.</a:t>
            </a:r>
            <a:endParaRPr/>
          </a:p>
          <a:p>
            <a:pPr indent="-457200" lvl="0" marL="9398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Seeks unique, off-the-beaten-path destinations to offer fresh content to her audience.</a:t>
            </a:r>
            <a:endParaRPr/>
          </a:p>
          <a:p>
            <a:pPr indent="-457200" lvl="0" marL="9398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Often collaborates with brands for sponsored trips, so she looks for destinations that are trendy and Instagrammable.</a:t>
            </a:r>
            <a:endParaRPr/>
          </a:p>
          <a:p>
            <a:pPr indent="-457200" lvl="0" marL="9398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Needs accurate weather information and affordable flights for planning content around seasonal events and festivals.</a:t>
            </a:r>
            <a:endParaRPr/>
          </a:p>
          <a:p>
            <a:pPr indent="0" lvl="0" marL="0" marR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6071750" y="1156419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0" marR="0" rtl="0" algn="just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Travel Vlogger</a:t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9788" y="2671763"/>
            <a:ext cx="4980067" cy="3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23"/>
          <p:cNvSpPr txBox="1"/>
          <p:nvPr/>
        </p:nvSpPr>
        <p:spPr>
          <a:xfrm>
            <a:off x="1219200" y="1333500"/>
            <a:ext cx="9999406" cy="6966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457200" lvl="0" marL="457200" marR="0" rtl="0" algn="l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Destination recommendations based on current trends and popular social media hashtags.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Suggestions for visually appealing, photo-friendly places (e.g., natural landscapes, cultural landmarks).</a:t>
            </a:r>
            <a:endParaRPr/>
          </a:p>
          <a:p>
            <a:pPr indent="-457200" lvl="0" marL="457200" marR="0" rtl="0" algn="just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Real-time flight and accommodation deals to help plan last-minute trips.</a:t>
            </a:r>
            <a:endParaRPr/>
          </a:p>
          <a:p>
            <a:pPr indent="-457200" lvl="0" marL="457200" marR="0" rtl="0" algn="l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Ability to integrate with her social media platforms for easy sharing of reviews and recommendations.</a:t>
            </a:r>
            <a:endParaRPr/>
          </a:p>
          <a:p>
            <a:pPr indent="0" lvl="0" marL="0" marR="0" rtl="0" algn="just">
              <a:spcBef>
                <a:spcPts val="42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0" marR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She Matters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a social media influencer, her use of the app can drive brand visibility, with her audience potentially becoming users. Her recommendations could help shape travel trends among her followers.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4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6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00217" marR="0" rtl="0" algn="just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7599824" y="1609964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41 Years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Dallas, USA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Estate Broker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Beginner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ke outline" id="228" name="Google Shape;2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249" y="2278756"/>
            <a:ext cx="774700" cy="512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outline" id="229" name="Google Shape;22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6280" y="2881335"/>
            <a:ext cx="682436" cy="681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le outline" id="230" name="Google Shape;23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3778" y="3491258"/>
            <a:ext cx="707439" cy="6215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iefcase outline" id="231" name="Google Shape;23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1234" y="4112815"/>
            <a:ext cx="575313" cy="62155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2415762" y="7015368"/>
            <a:ext cx="226695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Steve Miller</a:t>
            </a:r>
            <a:endParaRPr/>
          </a:p>
        </p:txBody>
      </p:sp>
      <p:pic>
        <p:nvPicPr>
          <p:cNvPr descr="Internet Of Things outline" id="233" name="Google Shape;23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85524" y="4835951"/>
            <a:ext cx="673082" cy="51655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11143822" y="647700"/>
            <a:ext cx="6446838" cy="7160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79400" lvl="0" marL="711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39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impulsively, usually deciding at the last minute without much planning.</a:t>
            </a:r>
            <a:endParaRPr/>
          </a:p>
          <a:p>
            <a:pPr indent="-457200" lvl="0" marL="9398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Prefers to book travel through a travel agent or simple online tools without much concern for research or reviews.</a:t>
            </a:r>
            <a:endParaRPr/>
          </a:p>
          <a:p>
            <a:pPr indent="-457200" lvl="0" marL="9398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Often makes spontaneous weekend trips without needing detailed itineraries or recommendations.</a:t>
            </a:r>
            <a:endParaRPr/>
          </a:p>
          <a:p>
            <a:pPr indent="-457200" lvl="0" marL="9398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Doesn't care much about flight prices, weather conditions, or specific local food options.</a:t>
            </a:r>
            <a:endParaRPr/>
          </a:p>
          <a:p>
            <a:pPr indent="0" lvl="0" marL="0" marR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6346577" y="1225550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0" marR="0" rtl="0" algn="just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Impulse Traveler</a:t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0589" y="2671762"/>
            <a:ext cx="5317296" cy="391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25"/>
          <p:cNvSpPr txBox="1"/>
          <p:nvPr/>
        </p:nvSpPr>
        <p:spPr>
          <a:xfrm>
            <a:off x="1219200" y="1333500"/>
            <a:ext cx="9999406" cy="6555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He Wants from the App: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Simple, easy-to-use interface with personalised recommendations for destinations, weather, and activities.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Budget tracking features to keep her within financial limits while planning a vacation.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Family-friendly suggestions for travel and dining.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Weather-based travel advice, ensuring the trip aligns with her preferred climate.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He Matters: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 is a frequent traveler who needs efficient travel planning solutions. Her needs reflect a large segment of users who rely on personalized, budget conscious, and well-organized recommendations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26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6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00217" marR="0" rtl="0" algn="just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52" name="Google Shape;252;p26"/>
          <p:cNvSpPr txBox="1"/>
          <p:nvPr/>
        </p:nvSpPr>
        <p:spPr>
          <a:xfrm>
            <a:off x="8005763" y="1479285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33 Years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Dublin, Ireland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Freelance Web Developer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Advanced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ke outline" id="253" name="Google Shape;2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4857" y="2081392"/>
            <a:ext cx="891605" cy="590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outline" id="254" name="Google Shape;25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9397" y="2731383"/>
            <a:ext cx="655213" cy="653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le outline" id="255" name="Google Shape;25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05194" y="3357263"/>
            <a:ext cx="671944" cy="590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iefcase outline" id="256" name="Google Shape;25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02986" y="3979370"/>
            <a:ext cx="593454" cy="64115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1865645" y="6663379"/>
            <a:ext cx="3013075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Liam O’Connor</a:t>
            </a:r>
            <a:endParaRPr/>
          </a:p>
        </p:txBody>
      </p:sp>
      <p:pic>
        <p:nvPicPr>
          <p:cNvPr descr="Internet Of Things outline" id="258" name="Google Shape;258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9833" y="4700066"/>
            <a:ext cx="734339" cy="56356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/>
        </p:nvSpPr>
        <p:spPr>
          <a:xfrm>
            <a:off x="11455068" y="887362"/>
            <a:ext cx="6446838" cy="7171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79400" lvl="0" marL="711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39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frequently while working remotely, staying in destinations for 2-3 months at a time.</a:t>
            </a:r>
            <a:endParaRPr/>
          </a:p>
          <a:p>
            <a:pPr indent="-457200" lvl="0" marL="9398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Values locations with reliable internet connectivity, affordable accommodations, and coworking spaces.</a:t>
            </a:r>
            <a:endParaRPr/>
          </a:p>
          <a:p>
            <a:pPr indent="-457200" lvl="0" marL="9398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Prefers to immerse himself in local culture, exploring offbeat locations, food, and activities during his downtime.</a:t>
            </a:r>
            <a:endParaRPr/>
          </a:p>
          <a:p>
            <a:pPr indent="-457200" lvl="0" marL="9398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Looks for flexible flight options and long-term accommodation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6623050" y="1191417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0" marR="0" rtl="0" algn="just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Digital Nomad</a:t>
            </a:r>
            <a:endParaRPr/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3759" y="2373723"/>
            <a:ext cx="5496848" cy="39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27"/>
          <p:cNvSpPr txBox="1"/>
          <p:nvPr/>
        </p:nvSpPr>
        <p:spPr>
          <a:xfrm>
            <a:off x="1219200" y="1333500"/>
            <a:ext cx="9999406" cy="7055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457200" lvl="0" marL="457200" marR="0" rtl="0" algn="just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Flexible, long-term stay suggestions in digital-nomad-friendly locations.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Destination recommendations based on reliable internet access and remote work setups.</a:t>
            </a:r>
            <a:endParaRPr/>
          </a:p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Weather forecasts and local events to plan work and leisure activities.</a:t>
            </a:r>
            <a:endParaRPr/>
          </a:p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Affordable flight and accommodation packages for extended stays.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53142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25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He Matters: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42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Digital nomads represent a growing user base, needing specialized travel planning for long-term stays with work-friendly setups. Catering to their needs opens up opportunities for expansion into the remote work travel market.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 rot="-1476218">
            <a:off x="8970514" y="914802"/>
            <a:ext cx="9596530" cy="8931645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28"/>
          <p:cNvSpPr txBox="1"/>
          <p:nvPr/>
        </p:nvSpPr>
        <p:spPr>
          <a:xfrm>
            <a:off x="1238550" y="2397000"/>
            <a:ext cx="9999300" cy="7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User Registration and Profile Creation: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Users can sign up and log in via email or social media accounts (Google, Facebook).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Basic user profiles are created and stored securely.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Travel Preferences Input: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Users can input key preferences: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Budget (low, medium, high).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Preferred weather conditions (e.g., warm, cold, moderate).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Food preferences (e.g., local cuisine, vegetarian options, fine dining).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Personalized Destination Recommendations: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A recommendation engine suggests travel destinations based on user preferences.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Suggestions adjust dynamically if preferences are updated.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The system provides basic information about the suggested destinations (e.g., a brief description, key highlights).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Basic Real-Time Data Integration: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Integration with weather APIs to suggest destinations with current weather conditions that match user preferences.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Integration of basic flight and accommodation data to provide budget-friendly options.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4804150" y="1117600"/>
            <a:ext cx="81792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MVP</a:t>
            </a:r>
            <a:endParaRPr b="1"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1" name="Google Shape;281;p29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282" name="Google Shape;282;p29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283" name="Google Shape;283;p29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29"/>
          <p:cNvSpPr txBox="1"/>
          <p:nvPr/>
        </p:nvSpPr>
        <p:spPr>
          <a:xfrm>
            <a:off x="381000" y="495300"/>
            <a:ext cx="9829801" cy="1850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6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Tools and Technologies</a:t>
            </a:r>
            <a:endParaRPr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887474" y="2346256"/>
            <a:ext cx="5029201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Programming Languages and Frameworks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914" y="3355224"/>
            <a:ext cx="3884406" cy="337046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7054645" y="2401562"/>
            <a:ext cx="3204122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and Database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3349079"/>
            <a:ext cx="4525006" cy="422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72584" y="3163893"/>
            <a:ext cx="3696216" cy="51537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14183364" y="2171700"/>
            <a:ext cx="269895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 tools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296" name="Google Shape;296;p30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297" name="Google Shape;297;p3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30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 Diagram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450" y="1962100"/>
            <a:ext cx="13397361" cy="8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05" name="Google Shape;305;p31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06" name="Google Shape;306;p3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31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</a:t>
            </a: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Diagram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625" y="2130900"/>
            <a:ext cx="13052126" cy="69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4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96" name="Google Shape;96;p14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/>
          <p:nvPr/>
        </p:nvSpPr>
        <p:spPr>
          <a:xfrm>
            <a:off x="1996854" y="4683451"/>
            <a:ext cx="425144" cy="425144"/>
          </a:xfrm>
          <a:custGeom>
            <a:rect b="b" l="l" r="r" t="t"/>
            <a:pathLst>
              <a:path extrusionOk="0" h="425144" w="425144">
                <a:moveTo>
                  <a:pt x="0" y="0"/>
                </a:moveTo>
                <a:lnTo>
                  <a:pt x="425144" y="0"/>
                </a:lnTo>
                <a:lnTo>
                  <a:pt x="425144" y="425144"/>
                </a:lnTo>
                <a:lnTo>
                  <a:pt x="0" y="425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4"/>
          <p:cNvSpPr txBox="1"/>
          <p:nvPr/>
        </p:nvSpPr>
        <p:spPr>
          <a:xfrm>
            <a:off x="1680148" y="5144913"/>
            <a:ext cx="1058556" cy="458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2">
                <a:solidFill>
                  <a:srgbClr val="07032B"/>
                </a:solidFill>
                <a:latin typeface="Open Sans"/>
                <a:ea typeface="Open Sans"/>
                <a:cs typeface="Open Sans"/>
                <a:sym typeface="Open Sans"/>
              </a:rPr>
              <a:t>120+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559270" y="876300"/>
            <a:ext cx="5428915" cy="984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996853" y="2333350"/>
            <a:ext cx="10604100" cy="5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5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Member Roles and Responsibilities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Improvements from Professor Feedback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Description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Personas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MVP and Technologies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Diagrams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Product Backlog &amp; Sprint 2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Metrics &amp; Retrospective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Demo and Github Link</a:t>
            </a:r>
            <a:endParaRPr sz="6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4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2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14" name="Google Shape;314;p32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15" name="Google Shape;315;p32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32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Sequence Diagram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" y="2539900"/>
            <a:ext cx="17250058" cy="635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33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23" name="Google Shape;323;p33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24" name="Google Shape;324;p33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33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Diagram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025" y="1805125"/>
            <a:ext cx="7839962" cy="802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4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32" name="Google Shape;332;p34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33" name="Google Shape;333;p34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4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 Diagram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56475"/>
            <a:ext cx="10132736" cy="8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/>
          <p:nvPr/>
        </p:nvSpPr>
        <p:spPr>
          <a:xfrm rot="-1476218">
            <a:off x="8970514" y="914802"/>
            <a:ext cx="9596530" cy="8931645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1" name="Google Shape;341;p35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42" name="Google Shape;342;p35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43" name="Google Shape;343;p35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5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1786175" y="1726725"/>
            <a:ext cx="8488800" cy="60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NCF-BERT Hybrid for Smart Travel Recommendations</a:t>
            </a:r>
            <a:endParaRPr sz="4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Neural Collaborative Filtering (NCF) learns user preferences by analyzing past interactions, while BERT extracts insights from destination descriptions. Together, they offer personalized, context-aware travel recommendations that adapt to both long-term interests and evolving preferences.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6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51" name="Google Shape;351;p36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52" name="Google Shape;352;p36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36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4" name="Google Shape;354;p36"/>
          <p:cNvGraphicFramePr/>
          <p:nvPr/>
        </p:nvGraphicFramePr>
        <p:xfrm>
          <a:off x="295100" y="187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2517200"/>
                <a:gridCol w="2517200"/>
                <a:gridCol w="2517200"/>
                <a:gridCol w="3213300"/>
                <a:gridCol w="1821100"/>
                <a:gridCol w="2517200"/>
                <a:gridCol w="2517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 / Technical Story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Acceptance Criteria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 Points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Priority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1.1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Traveler Registration &amp; Login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traveler, I want to sign up using email or social login and log in to access my account.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Users can sign up using email and social login, Google.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Users can log in to the platform.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1.2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Traveler Preference Setup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traveler, I want to set my budget, preferred weather conditions, and food preferences.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Users can input a budget.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Users can set preferred weather conditions.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Users can select food preferences.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Data is saved in the user profile for future use.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1.3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Basic Destination Recommendation Engine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traveler, I want the platform to recommend destinations based on my preferences.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Platform suggests destinations based on user preferences.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Recommendations update if preferences change.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1.1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Story: User Authentication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secure user authentication and social login integration (Google).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Authentication implemented with secure protocols.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Social login options integrate with the platform.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60" name="Google Shape;360;p37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61" name="Google Shape;361;p3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37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3" name="Google Shape;363;p37"/>
          <p:cNvGraphicFramePr/>
          <p:nvPr/>
        </p:nvGraphicFramePr>
        <p:xfrm>
          <a:off x="295100" y="187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2517200"/>
                <a:gridCol w="2517200"/>
                <a:gridCol w="2517200"/>
                <a:gridCol w="3464675"/>
                <a:gridCol w="1569725"/>
                <a:gridCol w="2517200"/>
                <a:gridCol w="2517200"/>
              </a:tblGrid>
              <a:tr h="458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 / Technical Story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Acceptance Criteria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 Points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Priority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Real-Time Weather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traveler, I want real-time weather data for my destination recommendations.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Platform integrates weather APIs to provide real-time weather data.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Destination suggestions are filtered by user-preferred weather conditions.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Budget-Friendly Destination Suggestions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budget-conscious traveler, I want to see destination suggestions based on real-time pricing for flights and accommodations.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Platform provides destination suggestions based on real-time flight pricing.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Platform provides destination suggestions based on real-time accommodation pricing.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Recommendations adjust according to the user's budget input.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2.1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Story: Weather API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Integrate weather API to fetch and filter real-time weather data for destinations.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Weather data fetched in real-time.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Filter destinations by user-preferred weather conditions.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38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69" name="Google Shape;369;p38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70" name="Google Shape;370;p38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38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2" name="Google Shape;372;p38"/>
          <p:cNvGraphicFramePr/>
          <p:nvPr/>
        </p:nvGraphicFramePr>
        <p:xfrm>
          <a:off x="295100" y="187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2517200"/>
                <a:gridCol w="2517200"/>
                <a:gridCol w="2517200"/>
                <a:gridCol w="3464675"/>
                <a:gridCol w="1569725"/>
                <a:gridCol w="2517200"/>
                <a:gridCol w="2517200"/>
              </a:tblGrid>
              <a:tr h="458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 / Technical Story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Acceptance Criteria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 Points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Priority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2.2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Story: Real-Time Price Data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Integrate flight and accommodation APIs to pull real-time price data for destinations.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Real-time flight and accommodation prices fetched.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Budget-adjusted recommendations served.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3.1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Machine Learning-Based Recommendation Engine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frequent traveler, I want personalized recommendations that improve over time based on my interactions.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The system uses a machine learning model to refine recommendations.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Recommendations improve over time based on user interactions.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3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3.2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Smart Filters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traveler, I want to apply filters to my recommendations, like food type, cost, weather, and proximity to landmarks.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Users can apply filters for food type, cost, weather, and proximity to landmarks.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3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3.1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Story: Notification System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 in-app notification system for price change alerts.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Notifications appear for relevant price changes.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Real-time price tracking triggers notifications.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3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9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78" name="Google Shape;378;p39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79" name="Google Shape;379;p39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39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1" name="Google Shape;381;p39"/>
          <p:cNvGraphicFramePr/>
          <p:nvPr/>
        </p:nvGraphicFramePr>
        <p:xfrm>
          <a:off x="295100" y="187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2517200"/>
                <a:gridCol w="2517200"/>
                <a:gridCol w="2517200"/>
                <a:gridCol w="3464675"/>
                <a:gridCol w="1569725"/>
                <a:gridCol w="2517200"/>
                <a:gridCol w="2517200"/>
              </a:tblGrid>
              <a:tr h="458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 / Technical Story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Acceptance Criteria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 Points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Priority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3.2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Story: Machine Learning Model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Build and integrate an ML model to analyze user interactions and refine recommendations.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ML model provides improved recommendations over time.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User interaction data is fed to the model.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3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3.3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Story: Filter Logic Implementation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filtering functionality for user recommendations.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Recommendation list updates based on selected filters.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Sprint 3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4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87" name="Google Shape;387;p40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88" name="Google Shape;388;p4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0"/>
          <p:cNvSpPr txBox="1"/>
          <p:nvPr/>
        </p:nvSpPr>
        <p:spPr>
          <a:xfrm>
            <a:off x="1943100" y="705100"/>
            <a:ext cx="97155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2 Stories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0" name="Google Shape;390;p40"/>
          <p:cNvGraphicFramePr/>
          <p:nvPr/>
        </p:nvGraphicFramePr>
        <p:xfrm>
          <a:off x="488450" y="196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2891050"/>
                <a:gridCol w="2891050"/>
                <a:gridCol w="2891050"/>
                <a:gridCol w="3979225"/>
                <a:gridCol w="1802850"/>
                <a:gridCol w="2891050"/>
              </a:tblGrid>
              <a:tr h="458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 / Technical Story</a:t>
                      </a:r>
                      <a:endParaRPr b="1"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Acceptance Criteria</a:t>
                      </a:r>
                      <a:endParaRPr b="1"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 Points</a:t>
                      </a:r>
                      <a:endParaRPr b="1"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Priority</a:t>
                      </a:r>
                      <a:endParaRPr b="1"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2.1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Real-Time Weather Integration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traveler, I want real-time weather data for my destination recommendations.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Platform integrates weather APIs to provide real-time weather data.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Destination suggestions are filtered by user-preferred weather conditions.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2.2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Budget-Friendly Destination Suggestions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budget-conscious traveler, I want to see destination suggestions based on real-time pricing for flights and accommodations.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Platform provides destination suggestions based on real-time flight pricing.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Platform provides destination suggestions based on real-time accommodation pricing.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Recommendations adjust according to the user's budget input.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2.1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Story: Weather API Integration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Integrate weather API to fetch and filter real-time weather data for destinations.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Weather data fetched in real-time.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Filter destinations by user-preferred weather conditions.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2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4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96" name="Google Shape;396;p41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97" name="Google Shape;397;p4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41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2 Stories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9" name="Google Shape;399;p41"/>
          <p:cNvGraphicFramePr/>
          <p:nvPr/>
        </p:nvGraphicFramePr>
        <p:xfrm>
          <a:off x="1919375" y="270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2517200"/>
                <a:gridCol w="2517200"/>
                <a:gridCol w="2517200"/>
                <a:gridCol w="3464675"/>
                <a:gridCol w="1569725"/>
                <a:gridCol w="2517200"/>
              </a:tblGrid>
              <a:tr h="458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 / Technical Story</a:t>
                      </a:r>
                      <a:endParaRPr b="1"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Acceptance Criteria</a:t>
                      </a:r>
                      <a:endParaRPr b="1"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 Points</a:t>
                      </a:r>
                      <a:endParaRPr b="1"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Priority</a:t>
                      </a:r>
                      <a:endParaRPr b="1"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2.2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Story: Real-Time Price Data Integration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Integrate flight and accommodation APIs to pull real-time price data for destinations.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Real-time flight and accommodation prices fetched.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Budget-adjusted recommendations served.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7" name="Google Shape;107;p15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08" name="Google Shape;108;p15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09" name="Google Shape;109;p1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-228600" y="494996"/>
            <a:ext cx="12897806" cy="898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24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Roles and Responsibilities 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028700" y="3471227"/>
            <a:ext cx="16230600" cy="671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431798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2019300"/>
            <a:ext cx="3705225" cy="49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1710892" y="7054022"/>
            <a:ext cx="39308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Ramanjul Reddy Kotlo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Manager &amp; Developer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5827" y="2019301"/>
            <a:ext cx="4120773" cy="4950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6775827" y="7118901"/>
            <a:ext cx="4988866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Manish Chowdary Veeravalli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and UI/UX Designer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58800" y="1981200"/>
            <a:ext cx="3733800" cy="49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13568550" y="7016767"/>
            <a:ext cx="333617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Satheesh Bollineni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UI/UX Developer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42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05" name="Google Shape;405;p42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06" name="Google Shape;406;p42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42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Cases 	Sprint 2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8" name="Google Shape;408;p42"/>
          <p:cNvGraphicFramePr/>
          <p:nvPr/>
        </p:nvGraphicFramePr>
        <p:xfrm>
          <a:off x="739775" y="196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2730500"/>
                <a:gridCol w="2730500"/>
                <a:gridCol w="2730500"/>
                <a:gridCol w="2730500"/>
                <a:gridCol w="2730500"/>
                <a:gridCol w="273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Case ID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Story/Task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Description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Outcome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Outcome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Pass/Fail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TC-2.1.1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2.1 Real-Time Weather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Verify that real-time weather data is fetched for a selected destination.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Weather data for the selected destination is fetched in real-time and displays correctly on the platform.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Real-time weather data displayed as expected.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TC-2.1.2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2.1 Real-Time Weather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filtering of destinations based on preferred weather conditions (e.g., sunny, cold).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Destination suggestions are filtered and only show locations meeting the specified weather preferences.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locations with preferred weather shown.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TC-2.1.3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2.1 Real-Time Weather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the API response handling for cases when weather data is unavailable.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Platform displays a message indicating that weather data is currently unavailable for the destination.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"Weather data unavailable" message displayed.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TC-2.2.1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2.2 Budget-Friendly Destination Suggestions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Verify destination suggestions based on real-time flight pricing within the specified budget range.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destinations with flight prices matching the user’s budget are suggested.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Some destinations exceeded the budget.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TC-2.2.2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2.2 Budget-Friendly Destination Suggestions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Verify destination suggestions based on real-time accommodation pricing within budget.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destinations with accommodation prices within the specified budget are displayed in recommendations.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Accommodation prices exceeded the budget in some cases.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43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14" name="Google Shape;414;p43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15" name="Google Shape;415;p43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43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Cases 	Sprint 2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7" name="Google Shape;417;p43"/>
          <p:cNvGraphicFramePr/>
          <p:nvPr/>
        </p:nvGraphicFramePr>
        <p:xfrm>
          <a:off x="739775" y="196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2730500"/>
                <a:gridCol w="2730500"/>
                <a:gridCol w="2730500"/>
                <a:gridCol w="2730500"/>
                <a:gridCol w="2730500"/>
                <a:gridCol w="273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Case ID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Story/Task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Description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Outcome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Outcome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Pass/Fail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TC-2.2.3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2.2 Budget-Friendly Destination Suggestions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update of destination suggestions when the user changes budget preferences.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Recommendations update dynamically to show destinations within the new budget range.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Recommendations updated as expected.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TC-2.2.4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2.2 Budget-Friendly Destination Suggestions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platform behavior when no destinations are available within the set budget.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Platform displays a message indicating no destinations are available within the specified budget.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"No destinations available within budget" message displayed.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TC-2.1.4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2.1 Weather API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API integration by verifying that weather data is correctly retrieved from the external API.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platform successfully retrieves and displays accurate weather data from the external API for a destination.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retrieval delay caused weather data to be outdated.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TC-2.2.5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2.2 Real-Time Price Data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Verify API connection to retrieve real-time flight price data.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Platform retrieves and updates flight prices in real-time, displaying them accurately in recommendations.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Real-time flight prices retrieved successfully.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TC-2.2.6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2.2 Real-Time Price Data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Verify API connection to retrieve real-time accommodation price data.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Platform retrieves and updates accommodation prices in real-time, displaying them accurately in recommendations.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Real-time accommodation prices retrieved successfully.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4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23" name="Google Shape;423;p44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24" name="Google Shape;424;p44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44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Cases 	Sprint 2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6" name="Google Shape;426;p44"/>
          <p:cNvGraphicFramePr/>
          <p:nvPr/>
        </p:nvGraphicFramePr>
        <p:xfrm>
          <a:off x="739775" y="196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2730500"/>
                <a:gridCol w="2730500"/>
                <a:gridCol w="2730500"/>
                <a:gridCol w="2730500"/>
                <a:gridCol w="2730500"/>
                <a:gridCol w="2730500"/>
              </a:tblGrid>
              <a:tr h="633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Case ID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Story/Task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Description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Outcome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Outcome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Pass/Fail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TC-2.2.7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2.2 Real-Time Price Data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platform handling when flight pricing API is unavailable.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Platform displays a message indicating that flight pricing data is currently unavailable for the selected destination.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"Flight pricing unavailable" message displayed.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TC-2.2.8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2.2 Real-Time Price Data Integration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platform handling when accommodation pricing API is unavailable.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Platform displays a message indicating that accommodation pricing data is currently unavailable for the selected destination.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"Accommodation pricing unavailable" message displayed.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5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32" name="Google Shape;432;p45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33" name="Google Shape;433;p45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5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2 Stories Completed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5" name="Google Shape;435;p45"/>
          <p:cNvGraphicFramePr/>
          <p:nvPr/>
        </p:nvGraphicFramePr>
        <p:xfrm>
          <a:off x="875150" y="246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4095750"/>
                <a:gridCol w="4095750"/>
                <a:gridCol w="4095750"/>
                <a:gridCol w="4095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 ID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Story/Task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Outcome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2.1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Real-Time Weather Integration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traveler, I want real-time weather data for my destination recommendations.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related test cases passed, feature fully functional and completed.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91425" marL="9142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2.1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Weather API Integration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Integrate weather API to fetch and filter real-time weather data for destinations.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API integration successful, data retrieval and display work as expected.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91425" marL="9142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2.2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Real-Time Price Data Integration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Integrate flight and accommodation APIs to pull real-time price data for destinations.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API connections for both flight and accommodation prices successful, feature completed</a:t>
                      </a:r>
                      <a:endParaRPr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91425" marL="9142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6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41" name="Google Shape;441;p46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42" name="Google Shape;442;p46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46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2 Stories Not Completed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4" name="Google Shape;444;p46"/>
          <p:cNvGraphicFramePr/>
          <p:nvPr/>
        </p:nvGraphicFramePr>
        <p:xfrm>
          <a:off x="875150" y="246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4095750"/>
                <a:gridCol w="4095750"/>
                <a:gridCol w="4095750"/>
                <a:gridCol w="4656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 ID</a:t>
                      </a:r>
                      <a:endParaRPr b="1"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Story/Task</a:t>
                      </a:r>
                      <a:endParaRPr b="1"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Outcome</a:t>
                      </a:r>
                      <a:endParaRPr b="1"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2.2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Budget-Friendly Destination Suggestions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budget-conscious traveler, I want to see destination suggestions based on real-time pricing for flights and accommodations.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Some test cases failed due to destinations and accommodations exceeding budget limits; this story will carry over to the next sprint for further work.</a:t>
                      </a:r>
                      <a:endParaRPr sz="2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91425" marL="9142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4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50" name="Google Shape;450;p47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51" name="Google Shape;451;p4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" name="Google Shape;452;p47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Velocity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7"/>
          <p:cNvSpPr txBox="1"/>
          <p:nvPr/>
        </p:nvSpPr>
        <p:spPr>
          <a:xfrm>
            <a:off x="2251650" y="2415350"/>
            <a:ext cx="11814600" cy="5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Points Committed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26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Points Completed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18 (69%) – US 2.2, valued at 8 points, was not completed and will carry over to the next sprint.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Velocity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18 story points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Committed-to-Completed Ratio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69%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48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59" name="Google Shape;459;p48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60" name="Google Shape;460;p48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48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Team’s Historical Velocity</a:t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8"/>
          <p:cNvSpPr txBox="1"/>
          <p:nvPr/>
        </p:nvSpPr>
        <p:spPr>
          <a:xfrm>
            <a:off x="1652350" y="2415475"/>
            <a:ext cx="11814600" cy="5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1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21 points (100% completed)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2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18 points (69% completed)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(Sprint 1 Velocity + Sprint 2 Velocity) / 2</a:t>
            </a:r>
            <a:b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(21 + 18) / 2</a:t>
            </a:r>
            <a:b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19.5 points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Team’s Historical Velocity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team’s historical velocity (average) is </a:t>
            </a: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19.5 story points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across Sprint 1 and Sprint 2.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9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68" name="Google Shape;468;p49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69" name="Google Shape;469;p49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9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Burndown Chart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775" y="1834700"/>
            <a:ext cx="13664327" cy="814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5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77" name="Google Shape;477;p50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78" name="Google Shape;478;p5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50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Retrospective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50" y="1573875"/>
            <a:ext cx="14139342" cy="814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5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86" name="Google Shape;486;p51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87" name="Google Shape;487;p5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51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3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9" name="Google Shape;489;p51"/>
          <p:cNvGraphicFramePr/>
          <p:nvPr/>
        </p:nvGraphicFramePr>
        <p:xfrm>
          <a:off x="952500" y="168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2730500"/>
                <a:gridCol w="2730500"/>
                <a:gridCol w="2730500"/>
                <a:gridCol w="2730500"/>
                <a:gridCol w="2730500"/>
                <a:gridCol w="273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 / Technical Story</a:t>
                      </a:r>
                      <a:endParaRPr b="1"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Acceptance Criteria</a:t>
                      </a:r>
                      <a:endParaRPr b="1"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 Points</a:t>
                      </a:r>
                      <a:endParaRPr b="1"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Priority</a:t>
                      </a:r>
                      <a:endParaRPr b="1"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3.1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Machine Learning-Based Recommendation Engine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frequent traveler, I want personalized recommendations that improve over time based on my interactions.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The system uses a machine learning model to refine recommendations.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Recommendations improve over time based on user interactions.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3.2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Smart Filters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traveler, I want to apply filters to my recommendations, like food type, cost, weather, and proximity to landmarks.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Users can apply filters for food type, cost, weather, and proximity to landmarks.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3.1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Story: Notification System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 in-app notification system for price change alerts.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Notifications appear for relevant price changes.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Real-time price tracking triggers notifications.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3.2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Story: Machine Learning Model Integration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Build and integrate an ML model to analyze user interactions and refine recommendations.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ML model provides improved recommendations over time.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User interaction data is fed to the model.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9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3" name="Google Shape;123;p16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24" name="Google Shape;124;p16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25" name="Google Shape;125;p1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6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7" name="Google Shape;127;p16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28" name="Google Shape;128;p16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29" name="Google Shape;129;p1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-228600" y="494996"/>
            <a:ext cx="12897806" cy="898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24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Roles and Responsibilities 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1532092" y="7059733"/>
            <a:ext cx="45079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Siva Naga Mahesh Kadem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Quality Assurance (QA) Tester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7848600" y="7059733"/>
            <a:ext cx="3581399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Srija Vanka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(Frontend)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3220780" y="7059733"/>
            <a:ext cx="315983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Sandhya Sri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Developer(Backend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2092" y="1902716"/>
            <a:ext cx="3820559" cy="509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0009" y="1902716"/>
            <a:ext cx="3820559" cy="509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01600" y="1902716"/>
            <a:ext cx="3579019" cy="509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52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95" name="Google Shape;495;p52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96" name="Google Shape;496;p52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52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3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8" name="Google Shape;498;p52"/>
          <p:cNvGraphicFramePr/>
          <p:nvPr/>
        </p:nvGraphicFramePr>
        <p:xfrm>
          <a:off x="952500" y="168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{E6B4EA97-7F29-409C-9539-2E6B500E22F4}</a:tableStyleId>
              </a:tblPr>
              <a:tblGrid>
                <a:gridCol w="2730500"/>
                <a:gridCol w="2730500"/>
                <a:gridCol w="2730500"/>
                <a:gridCol w="2730500"/>
                <a:gridCol w="2730500"/>
                <a:gridCol w="273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 / Technical Story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Acceptance Criteria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 Points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Priority</a:t>
                      </a:r>
                      <a:endParaRPr b="1"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 3.3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Story: Filter Logic Implementation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filtering functionality for user recommendations.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Recommendation list updates based on selected filters.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2.2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Story: Budget-Friendly Destination Suggestions (Carry Over)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budget-conscious traveler, I want to see destination suggestions based on real-time pricing for flights and accommodations.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Platform provides destination suggestions based on real-time flight pricing.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Platform provides destination suggestions based on real-time accommodation pricing.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Recommendations adjust according to the user's budget input.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53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04" name="Google Shape;504;p53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05" name="Google Shape;505;p53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53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Log in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75" y="1445675"/>
            <a:ext cx="17206062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54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13" name="Google Shape;513;p54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14" name="Google Shape;514;p54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54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Sign Up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0" y="1467325"/>
            <a:ext cx="17120630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55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22" name="Google Shape;522;p55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23" name="Google Shape;523;p55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Google Shape;524;p55"/>
          <p:cNvSpPr txBox="1"/>
          <p:nvPr/>
        </p:nvSpPr>
        <p:spPr>
          <a:xfrm>
            <a:off x="1652350" y="307000"/>
            <a:ext cx="131100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Preference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75" y="1387675"/>
            <a:ext cx="17206062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56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31" name="Google Shape;531;p56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32" name="Google Shape;532;p56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56"/>
          <p:cNvSpPr txBox="1"/>
          <p:nvPr/>
        </p:nvSpPr>
        <p:spPr>
          <a:xfrm>
            <a:off x="1652350" y="307000"/>
            <a:ext cx="160878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Screenshots: Basic Recommendations and weather</a:t>
            </a:r>
            <a:endParaRPr b="1"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75" y="1716400"/>
            <a:ext cx="17250058" cy="8406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5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40" name="Google Shape;540;p57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41" name="Google Shape;541;p5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57"/>
          <p:cNvSpPr txBox="1"/>
          <p:nvPr/>
        </p:nvSpPr>
        <p:spPr>
          <a:xfrm>
            <a:off x="1652350" y="307000"/>
            <a:ext cx="160878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Screenshots- Flight data</a:t>
            </a:r>
            <a:endParaRPr b="1"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" y="1445700"/>
            <a:ext cx="17137649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58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49" name="Google Shape;549;p58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50" name="Google Shape;550;p58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1" name="Google Shape;551;p58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b="1"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8"/>
          <p:cNvSpPr txBox="1"/>
          <p:nvPr/>
        </p:nvSpPr>
        <p:spPr>
          <a:xfrm>
            <a:off x="1400950" y="2067300"/>
            <a:ext cx="15855900" cy="7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an Account: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API: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curl -X POST http://localhost:5980/api/register -H "Content-Type: application/json" -d '{"email": "test@example.com", "password": "password123"}'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Response: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{"token":"eyJhbGciOiJIUzI1NiIsInR5cCI6IkpXVCJ9.eyJpZCI6MSwiZW1haWwiOiJ0ZXN0QGV4YW1wbGUuY29tIiwiaWF0IjoxNzI5NjA0NDMwfQ.Q1F7soUck4FqmqaPYOMXu8eHPTvPWebOVvH2uItrWuA","user":{"id":1,"email":"test@example.com"}}%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Setting Preference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API: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curl -X POST http://localhost:5980/api/preferences -H "Content-Type: application/json" -H "Authorization: Bearer eyJhbGciOiJIUzI1NiIsInR5cCI6IkpXVCJ9.eyJpZCI6MSwiZW1haWwiOiJ0ZXN0QGV4YW1wbGUuY29tIiwiaWF0IjoxNzI5NjA0NDMwfQ.Q1F7soUck4FqmqaPYOMXu8eHPTvPWebOVvH2uItrWuA" -d '{"budget": "moderate", "weather": "tropical", "foodPreferences": ["Asian", "Local"]}'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Response: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{"userId":1,"budget":"moderate","weather":"tropical","foodPreferences":["Asian","Local"]}%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9"/>
          <p:cNvSpPr/>
          <p:nvPr/>
        </p:nvSpPr>
        <p:spPr>
          <a:xfrm rot="-1476218">
            <a:off x="8970514" y="762402"/>
            <a:ext cx="9596530" cy="8931645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8" name="Google Shape;558;p59"/>
          <p:cNvSpPr txBox="1"/>
          <p:nvPr/>
        </p:nvSpPr>
        <p:spPr>
          <a:xfrm>
            <a:off x="1198150" y="1104900"/>
            <a:ext cx="11263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Wiki page link and Deployme</a:t>
            </a:r>
            <a:r>
              <a:rPr b="1" lang="en-US" sz="4400">
                <a:solidFill>
                  <a:srgbClr val="FFFFFF"/>
                </a:solidFill>
              </a:rPr>
              <a:t>nt Line</a:t>
            </a:r>
            <a:endParaRPr b="1" sz="6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1198150" y="2541273"/>
            <a:ext cx="946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Github Wiki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9"/>
          <p:cNvSpPr txBox="1"/>
          <p:nvPr/>
        </p:nvSpPr>
        <p:spPr>
          <a:xfrm>
            <a:off x="1198150" y="4433948"/>
            <a:ext cx="946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5"/>
              </a:rPr>
              <a:t>Deployment Link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/>
          <p:nvPr/>
        </p:nvSpPr>
        <p:spPr>
          <a:xfrm rot="-1476218">
            <a:off x="8970514" y="914802"/>
            <a:ext cx="9596530" cy="8931645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6" name="Google Shape;566;p60"/>
          <p:cNvSpPr txBox="1"/>
          <p:nvPr/>
        </p:nvSpPr>
        <p:spPr>
          <a:xfrm>
            <a:off x="6515675" y="4566125"/>
            <a:ext cx="4358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</a:rPr>
              <a:t>Live Demo</a:t>
            </a:r>
            <a:endParaRPr b="1" sz="6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142" name="Google Shape;142;p17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43" name="Google Shape;143;p1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7"/>
          <p:cNvSpPr/>
          <p:nvPr/>
        </p:nvSpPr>
        <p:spPr>
          <a:xfrm>
            <a:off x="1996854" y="4683451"/>
            <a:ext cx="425144" cy="425144"/>
          </a:xfrm>
          <a:custGeom>
            <a:rect b="b" l="l" r="r" t="t"/>
            <a:pathLst>
              <a:path extrusionOk="0" h="425144" w="425144">
                <a:moveTo>
                  <a:pt x="0" y="0"/>
                </a:moveTo>
                <a:lnTo>
                  <a:pt x="425144" y="0"/>
                </a:lnTo>
                <a:lnTo>
                  <a:pt x="425144" y="425144"/>
                </a:lnTo>
                <a:lnTo>
                  <a:pt x="0" y="425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17"/>
          <p:cNvSpPr txBox="1"/>
          <p:nvPr/>
        </p:nvSpPr>
        <p:spPr>
          <a:xfrm>
            <a:off x="1680148" y="5144913"/>
            <a:ext cx="1058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2">
                <a:solidFill>
                  <a:srgbClr val="07032B"/>
                </a:solidFill>
                <a:latin typeface="Open Sans"/>
                <a:ea typeface="Open Sans"/>
                <a:cs typeface="Open Sans"/>
                <a:sym typeface="Open Sans"/>
              </a:rPr>
              <a:t>120+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1559270" y="876300"/>
            <a:ext cx="5428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Improvements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1559278" y="2952125"/>
            <a:ext cx="106041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5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Rewriting the user stories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Commited to completed ratio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Changing the ML Algorithm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17"/>
          <p:cNvSpPr/>
          <p:nvPr/>
        </p:nvSpPr>
        <p:spPr>
          <a:xfrm rot="-1476218">
            <a:off x="8970514" y="914802"/>
            <a:ext cx="9596530" cy="8931645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4" name="Google Shape;154;p18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55" name="Google Shape;155;p18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56" name="Google Shape;156;p18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8"/>
          <p:cNvSpPr txBox="1"/>
          <p:nvPr/>
        </p:nvSpPr>
        <p:spPr>
          <a:xfrm>
            <a:off x="5057632" y="876300"/>
            <a:ext cx="9814897" cy="901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Description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1028699" y="2336228"/>
            <a:ext cx="16467300" cy="76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Project Name: DestinEase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Team: Visionary Techs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Project Description: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For </a:t>
            </a:r>
            <a:r>
              <a:rPr b="1" lang="en-US" sz="2000">
                <a:solidFill>
                  <a:schemeClr val="lt1"/>
                </a:solidFill>
              </a:rPr>
              <a:t>travel enthusiasts</a:t>
            </a:r>
            <a:br>
              <a:rPr b="1" lang="en-US" sz="2000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who </a:t>
            </a:r>
            <a:r>
              <a:rPr b="1" lang="en-US" sz="2000">
                <a:solidFill>
                  <a:schemeClr val="lt1"/>
                </a:solidFill>
              </a:rPr>
              <a:t>want personalized destination recommendations</a:t>
            </a:r>
            <a:r>
              <a:rPr lang="en-US" sz="2000">
                <a:solidFill>
                  <a:schemeClr val="lt1"/>
                </a:solidFill>
              </a:rPr>
              <a:t>,</a:t>
            </a:r>
            <a:br>
              <a:rPr lang="en-US" sz="2000">
                <a:solidFill>
                  <a:schemeClr val="lt1"/>
                </a:solidFill>
              </a:rPr>
            </a:br>
            <a:r>
              <a:rPr b="1" lang="en-US" sz="2000">
                <a:solidFill>
                  <a:schemeClr val="lt1"/>
                </a:solidFill>
              </a:rPr>
              <a:t>DestinEase</a:t>
            </a:r>
            <a:r>
              <a:rPr lang="en-US" sz="2000">
                <a:solidFill>
                  <a:schemeClr val="lt1"/>
                </a:solidFill>
              </a:rPr>
              <a:t> is a </a:t>
            </a:r>
            <a:r>
              <a:rPr b="1" lang="en-US" sz="2000">
                <a:solidFill>
                  <a:schemeClr val="lt1"/>
                </a:solidFill>
              </a:rPr>
              <a:t>travel recommendation platform</a:t>
            </a:r>
            <a:br>
              <a:rPr b="1" lang="en-US" sz="2000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that </a:t>
            </a:r>
            <a:r>
              <a:rPr b="1" lang="en-US" sz="2000">
                <a:solidFill>
                  <a:schemeClr val="lt1"/>
                </a:solidFill>
              </a:rPr>
              <a:t>uses artificial intelligence to analyze preferences such as budget, weather, and food interests, providing highly personalized destination suggestions</a:t>
            </a:r>
            <a:r>
              <a:rPr lang="en-US" sz="2000">
                <a:solidFill>
                  <a:schemeClr val="lt1"/>
                </a:solidFill>
              </a:rPr>
              <a:t>.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Unlike </a:t>
            </a:r>
            <a:r>
              <a:rPr b="1" lang="en-US" sz="2000">
                <a:solidFill>
                  <a:schemeClr val="lt1"/>
                </a:solidFill>
              </a:rPr>
              <a:t>manual travel research or generic travel platforms</a:t>
            </a:r>
            <a:r>
              <a:rPr lang="en-US" sz="2000">
                <a:solidFill>
                  <a:schemeClr val="lt1"/>
                </a:solidFill>
              </a:rPr>
              <a:t>,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our application </a:t>
            </a:r>
            <a:r>
              <a:rPr b="1" lang="en-US" sz="2000">
                <a:solidFill>
                  <a:schemeClr val="lt1"/>
                </a:solidFill>
              </a:rPr>
              <a:t>delivers real-time, up-to-date, and tailored recommendations, saving users time and effort in discovering ideal destinations</a:t>
            </a:r>
            <a:r>
              <a:rPr lang="en-US" sz="2000">
                <a:solidFill>
                  <a:schemeClr val="lt1"/>
                </a:solidFill>
              </a:rPr>
              <a:t>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Benefit Outcomes: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US" sz="2000">
                <a:solidFill>
                  <a:schemeClr val="lt1"/>
                </a:solidFill>
              </a:rPr>
              <a:t>Faster and more efficient travel planning</a:t>
            </a:r>
            <a:r>
              <a:rPr lang="en-US" sz="2000">
                <a:solidFill>
                  <a:schemeClr val="lt1"/>
                </a:solidFill>
              </a:rPr>
              <a:t> with personalized destination suggestions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US" sz="2000">
                <a:solidFill>
                  <a:schemeClr val="lt1"/>
                </a:solidFill>
              </a:rPr>
              <a:t>Real-time data integration</a:t>
            </a:r>
            <a:r>
              <a:rPr lang="en-US" sz="2000">
                <a:solidFill>
                  <a:schemeClr val="lt1"/>
                </a:solidFill>
              </a:rPr>
              <a:t>, ensuring recommendations are always current (weather, pricing, etc.)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-US" sz="2000">
                <a:solidFill>
                  <a:schemeClr val="lt1"/>
                </a:solidFill>
              </a:rPr>
              <a:t>Enhanced user satisfaction</a:t>
            </a:r>
            <a:r>
              <a:rPr lang="en-US" sz="2000">
                <a:solidFill>
                  <a:schemeClr val="lt1"/>
                </a:solidFill>
              </a:rPr>
              <a:t> through tailored destination options that align with individual preferences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Github Link: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https://github.com/htmw/2024F-Visionary-Techs/wiki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241363" lvl="0" marL="457200" marR="0" rtl="0" algn="l">
              <a:lnSpc>
                <a:spcPct val="1400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9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9"/>
          <p:cNvSpPr txBox="1"/>
          <p:nvPr/>
        </p:nvSpPr>
        <p:spPr>
          <a:xfrm>
            <a:off x="3615752" y="97480"/>
            <a:ext cx="10417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Working Agreement</a:t>
            </a:r>
            <a:endParaRPr b="1" sz="5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1500" y="996062"/>
            <a:ext cx="14325599" cy="90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1" name="Google Shape;171;p20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72" name="Google Shape;172;p20"/>
            <p:cNvSpPr/>
            <p:nvPr/>
          </p:nvSpPr>
          <p:spPr>
            <a:xfrm>
              <a:off x="0" y="0"/>
              <a:ext cx="626900" cy="5708159"/>
            </a:xfrm>
            <a:custGeom>
              <a:rect b="b" l="l" r="r" t="t"/>
              <a:pathLst>
                <a:path extrusionOk="0"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73" name="Google Shape;173;p20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20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6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00217" marR="0" rtl="0" algn="just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7921881" y="1753540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35 years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Chicago, USA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Female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HR Manager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Intermediate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ke outline" id="178" name="Google Shape;17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6545" y="2308612"/>
            <a:ext cx="1023740" cy="677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r outline" id="179" name="Google Shape;17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7242" y="3070587"/>
            <a:ext cx="682436" cy="681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le outline" id="180" name="Google Shape;18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7242" y="3709363"/>
            <a:ext cx="686122" cy="602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iefcase outline" id="181" name="Google Shape;18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50460" y="4333771"/>
            <a:ext cx="557979" cy="60282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1616074" y="6472021"/>
            <a:ext cx="2792413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Maria Johnson</a:t>
            </a:r>
            <a:endParaRPr/>
          </a:p>
        </p:txBody>
      </p:sp>
      <p:pic>
        <p:nvPicPr>
          <p:cNvPr descr="Internet Of Things outline" id="183" name="Google Shape;18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5155" y="4996825"/>
            <a:ext cx="717685" cy="54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11477858" y="187941"/>
            <a:ext cx="6438616" cy="9684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Travel Habits</a:t>
            </a: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254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1168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Travels twice a year for leisure, seeking well-rounded vacations that balance adventure and relaxation.</a:t>
            </a:r>
            <a:endParaRPr/>
          </a:p>
          <a:p>
            <a:pPr indent="-457200" lvl="0" marL="11684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Prefers well-planned trips with detailed itineraries, comfortable accommodations, and reliable transportation.</a:t>
            </a:r>
            <a:endParaRPr/>
          </a:p>
          <a:p>
            <a:pPr indent="-457200" lvl="0" marL="11684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Often travels with family and friends, making group travel deals and suggestions important.</a:t>
            </a:r>
            <a:endParaRPr/>
          </a:p>
          <a:p>
            <a:pPr indent="-457200" lvl="0" marL="11684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Uses apps for convenience and values personalized recommendations based on preferences and budget.</a:t>
            </a:r>
            <a:endParaRPr/>
          </a:p>
          <a:p>
            <a:pPr indent="0" lvl="0" marL="0" marR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6745709" y="1214151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0" marR="0" rtl="0" algn="just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833438" y="881064"/>
            <a:ext cx="51181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Practical Explorer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2330" y="2499937"/>
            <a:ext cx="5136293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32B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/>
          <p:nvPr/>
        </p:nvSpPr>
        <p:spPr>
          <a:xfrm rot="-1477666">
            <a:off x="8966477" y="911704"/>
            <a:ext cx="9606982" cy="8925052"/>
          </a:xfrm>
          <a:custGeom>
            <a:rect b="b" l="l" r="r" t="t"/>
            <a:pathLst>
              <a:path extrusionOk="0"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1"/>
          <p:cNvSpPr txBox="1"/>
          <p:nvPr/>
        </p:nvSpPr>
        <p:spPr>
          <a:xfrm>
            <a:off x="1219200" y="1333500"/>
            <a:ext cx="9999406" cy="670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457200" lvl="0" marL="711200" marR="0" rtl="0" algn="l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Simple, easy-to-use interface with personalized recommendations for destinations, weather, and activities.</a:t>
            </a:r>
            <a:endParaRPr/>
          </a:p>
          <a:p>
            <a:pPr indent="-457200" lvl="0" marL="71120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Budget tracking features to keep her within financial limits while planning a vacation.</a:t>
            </a:r>
            <a:endParaRPr/>
          </a:p>
          <a:p>
            <a:pPr indent="-457200" lvl="0" marL="711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Family-friendly suggestions for travel and dining.</a:t>
            </a:r>
            <a:endParaRPr/>
          </a:p>
          <a:p>
            <a:pPr indent="-457200" lvl="0" marL="711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Weather-based travel advice, ensuring the trip aligns with her preferred climate.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40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She Matters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711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She’s a practical, frequent traveler who needs efficient travel planning solutions. Her needs reflect a large segment of users who rely on personalized, budget conscious, and well-organized recommendations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